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C82C12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TONE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Berlin Sans FB Demi" panose="020E0802020502020306" pitchFamily="34" charset="0"/>
              </a:rPr>
              <a:t>ATTACK STRATEGY</a:t>
            </a:r>
            <a:endParaRPr lang="en-US" sz="3600" b="1" dirty="0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9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e practice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0448" r="26655" b="6157"/>
          <a:stretch/>
        </p:blipFill>
        <p:spPr>
          <a:xfrm>
            <a:off x="174812" y="322730"/>
            <a:ext cx="11895192" cy="44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e practice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23162" r="26875" b="56350"/>
          <a:stretch/>
        </p:blipFill>
        <p:spPr>
          <a:xfrm>
            <a:off x="242046" y="322730"/>
            <a:ext cx="11770877" cy="27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e practice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45903" r="26875" b="30332"/>
          <a:stretch/>
        </p:blipFill>
        <p:spPr>
          <a:xfrm>
            <a:off x="242046" y="309283"/>
            <a:ext cx="11731279" cy="31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e practice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71717" r="26875" b="4313"/>
          <a:stretch/>
        </p:blipFill>
        <p:spPr>
          <a:xfrm>
            <a:off x="215152" y="201706"/>
            <a:ext cx="11778243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44" y="255494"/>
            <a:ext cx="11902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TONE:  author’s (or speaker’s) attitude toward or </a:t>
            </a:r>
          </a:p>
          <a:p>
            <a:pPr algn="ctr"/>
            <a:r>
              <a:rPr lang="en-US" sz="2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opinion about a subject matter.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5" y="1252159"/>
            <a:ext cx="8874004" cy="14870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4" y="2986727"/>
            <a:ext cx="8874005" cy="121832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4" y="4452537"/>
            <a:ext cx="8874005" cy="1735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77037" y="1500777"/>
            <a:ext cx="301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TONE=</a:t>
            </a:r>
          </a:p>
          <a:p>
            <a:r>
              <a:rPr 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on-committal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7036" y="3118834"/>
            <a:ext cx="301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TONE=</a:t>
            </a:r>
          </a:p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anticipatory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7035" y="4819163"/>
            <a:ext cx="301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TONE=</a:t>
            </a:r>
          </a:p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accusatory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77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9" y="161365"/>
            <a:ext cx="115779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do you do when you aren’t sure of the tone of a passage?</a:t>
            </a:r>
          </a:p>
          <a:p>
            <a:endParaRPr lang="en-US" sz="2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1. Start by identifying the BASIC tone; </a:t>
            </a:r>
          </a:p>
          <a:p>
            <a:pPr algn="ctr"/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is it positive, negative, or neutral?</a:t>
            </a:r>
            <a:endParaRPr 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271" y="2353235"/>
            <a:ext cx="10999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Often you feel you’ve done nothing when you’ve actually done a lot. That’s because what you did do seemed beneath notice—it was so small that it didn’t “count.” But it did—just as each stitch counts toward a finished dress, each brick or nail toward a house you can live in, each mistake toward knowing how to do things right.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1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6" y="255494"/>
            <a:ext cx="11577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do you do when you aren’t sure of the tone of a passage?</a:t>
            </a:r>
          </a:p>
          <a:p>
            <a:endParaRPr lang="en-US" sz="2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1. Start by identifying the BASIC tone; is it positive, negative, or neutral?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506" y="2017059"/>
            <a:ext cx="10999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Often you feel you’ve done nothing when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you’ve actually done a lot</a:t>
            </a:r>
            <a:r>
              <a:rPr lang="en-US" sz="2800" b="1" dirty="0">
                <a:latin typeface="Comic Sans MS" panose="030F0702030302020204" pitchFamily="66" charset="0"/>
              </a:rPr>
              <a:t>. That’s because what you did do </a:t>
            </a:r>
            <a:r>
              <a:rPr lang="en-US" sz="28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seemed</a:t>
            </a:r>
            <a:r>
              <a:rPr lang="en-US" sz="2800" b="1" dirty="0">
                <a:latin typeface="Comic Sans MS" panose="030F0702030302020204" pitchFamily="66" charset="0"/>
              </a:rPr>
              <a:t> beneath notice—it was so small that </a:t>
            </a:r>
            <a:r>
              <a:rPr lang="en-US" sz="28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it didn’t “count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.” </a:t>
            </a:r>
            <a:r>
              <a:rPr lang="en-US" sz="28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 it did</a:t>
            </a:r>
            <a:r>
              <a:rPr lang="en-US" sz="2800" b="1" dirty="0">
                <a:latin typeface="Comic Sans MS" panose="030F0702030302020204" pitchFamily="66" charset="0"/>
              </a:rPr>
              <a:t>—just as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stitch counts toward </a:t>
            </a:r>
            <a:r>
              <a:rPr lang="en-US" sz="2800" b="1" dirty="0">
                <a:latin typeface="Comic Sans MS" panose="030F0702030302020204" pitchFamily="66" charset="0"/>
              </a:rPr>
              <a:t>a finished dress,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brick or nail toward</a:t>
            </a:r>
            <a:r>
              <a:rPr lang="en-US" sz="2800" b="1" dirty="0">
                <a:latin typeface="Comic Sans MS" panose="030F0702030302020204" pitchFamily="66" charset="0"/>
              </a:rPr>
              <a:t> a house you can live in,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mistake toward knowing how to do things right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5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6" y="255494"/>
            <a:ext cx="11577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do you do when you aren’t sure of the tone of a passage?</a:t>
            </a:r>
          </a:p>
          <a:p>
            <a:endParaRPr lang="en-US" sz="28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1. Start by identifying the BASIC tone; is it positive, negative, or neutral?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506" y="2017059"/>
            <a:ext cx="10999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Often you feel you’ve done nothing when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you’ve actually done a lot</a:t>
            </a:r>
            <a:r>
              <a:rPr lang="en-US" sz="2800" b="1" dirty="0">
                <a:latin typeface="Comic Sans MS" panose="030F0702030302020204" pitchFamily="66" charset="0"/>
              </a:rPr>
              <a:t>. That’s because what you did do seemed beneath notice—it was so small that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it didn’t “count.” </a:t>
            </a:r>
            <a:r>
              <a:rPr lang="en-US" sz="28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 it did</a:t>
            </a:r>
            <a:r>
              <a:rPr lang="en-US" sz="2800" b="1" dirty="0">
                <a:latin typeface="Comic Sans MS" panose="030F0702030302020204" pitchFamily="66" charset="0"/>
              </a:rPr>
              <a:t>—just as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stitch counts toward </a:t>
            </a:r>
            <a:r>
              <a:rPr lang="en-US" sz="2800" b="1" dirty="0">
                <a:latin typeface="Comic Sans MS" panose="030F0702030302020204" pitchFamily="66" charset="0"/>
              </a:rPr>
              <a:t>a finished dress,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brick or nail toward</a:t>
            </a:r>
            <a:r>
              <a:rPr lang="en-US" sz="2800" b="1" dirty="0">
                <a:latin typeface="Comic Sans MS" panose="030F0702030302020204" pitchFamily="66" charset="0"/>
              </a:rPr>
              <a:t> a house you can live in,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mistake toward knowing how to do things right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6892" y="4823029"/>
            <a:ext cx="492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TONE=positive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6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4" y="95054"/>
            <a:ext cx="11689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do you do when you aren’t sure of the tone of a passage?</a:t>
            </a:r>
          </a:p>
          <a:p>
            <a:endParaRPr lang="en-US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Start </a:t>
            </a:r>
            <a:r>
              <a:rPr 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by identifying the BASIC tone; is it positive, negative, or neutral</a:t>
            </a:r>
            <a:r>
              <a:rPr 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Look at the answer choices; which ones reflect a positive, negative, or neutral tone?  </a:t>
            </a:r>
            <a:endParaRPr 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823" y="2837329"/>
            <a:ext cx="58763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A) </a:t>
            </a:r>
            <a:r>
              <a:rPr lang="en-US" sz="2800" dirty="0" smtClean="0">
                <a:latin typeface="Comic Sans MS" panose="030F0702030302020204" pitchFamily="66" charset="0"/>
              </a:rPr>
              <a:t>Hesitant			-		</a:t>
            </a:r>
            <a:r>
              <a:rPr lang="en-US" sz="2800" b="1" dirty="0" smtClean="0">
                <a:solidFill>
                  <a:srgbClr val="C8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negative</a:t>
            </a:r>
            <a:endParaRPr lang="en-US" sz="2800" b="1" dirty="0">
              <a:solidFill>
                <a:srgbClr val="C82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B) </a:t>
            </a:r>
            <a:r>
              <a:rPr lang="en-US" sz="2800" dirty="0" smtClean="0">
                <a:latin typeface="Comic Sans MS" panose="030F0702030302020204" pitchFamily="66" charset="0"/>
              </a:rPr>
              <a:t>Encouraging		-		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positive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C) </a:t>
            </a:r>
            <a:r>
              <a:rPr lang="en-US" sz="2800" dirty="0" smtClean="0">
                <a:latin typeface="Comic Sans MS" panose="030F0702030302020204" pitchFamily="66" charset="0"/>
              </a:rPr>
              <a:t>Amused				-		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positive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D) </a:t>
            </a:r>
            <a:r>
              <a:rPr lang="en-US" sz="2800" dirty="0" smtClean="0">
                <a:latin typeface="Comic Sans MS" panose="030F0702030302020204" pitchFamily="66" charset="0"/>
              </a:rPr>
              <a:t>Condescending	-		</a:t>
            </a:r>
            <a:r>
              <a:rPr lang="en-US" sz="2800" b="1" dirty="0" smtClean="0">
                <a:solidFill>
                  <a:srgbClr val="C8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negative</a:t>
            </a:r>
            <a:endParaRPr lang="en-US" sz="2800" b="1" dirty="0">
              <a:solidFill>
                <a:srgbClr val="C82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468035" y="2837329"/>
            <a:ext cx="806824" cy="180190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3119" y="2716306"/>
            <a:ext cx="455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Since you already noted that the passage had a positive tone, then you can eliminate choices A and D.  So, your positive tone choices left allow you to make your best guess.</a:t>
            </a:r>
          </a:p>
        </p:txBody>
      </p:sp>
    </p:spTree>
    <p:extLst>
      <p:ext uri="{BB962C8B-B14F-4D97-AF65-F5344CB8AC3E}">
        <p14:creationId xmlns:p14="http://schemas.microsoft.com/office/powerpoint/2010/main" val="212694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662" y="170347"/>
            <a:ext cx="5421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Answer=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B.  Encouraging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5424" y="2668832"/>
            <a:ext cx="1097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Often you feel you’ve done nothing when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you’ve actually done a lot</a:t>
            </a:r>
            <a:r>
              <a:rPr lang="en-US" sz="2800" b="1" dirty="0">
                <a:latin typeface="Comic Sans MS" panose="030F0702030302020204" pitchFamily="66" charset="0"/>
              </a:rPr>
              <a:t>. That’s because what you did do </a:t>
            </a:r>
            <a:r>
              <a:rPr lang="en-US" sz="28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seemed</a:t>
            </a:r>
            <a:r>
              <a:rPr lang="en-US" sz="2800" b="1" dirty="0">
                <a:latin typeface="Comic Sans MS" panose="030F0702030302020204" pitchFamily="66" charset="0"/>
              </a:rPr>
              <a:t> beneath notice—it was so small that </a:t>
            </a:r>
            <a:r>
              <a:rPr lang="en-US" sz="2800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it didn’t “count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.” </a:t>
            </a:r>
            <a:r>
              <a:rPr lang="en-US" sz="28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 it did</a:t>
            </a:r>
            <a:r>
              <a:rPr lang="en-US" sz="2800" b="1" dirty="0">
                <a:latin typeface="Comic Sans MS" panose="030F0702030302020204" pitchFamily="66" charset="0"/>
              </a:rPr>
              <a:t>—just as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stitch counts toward </a:t>
            </a:r>
            <a:r>
              <a:rPr lang="en-US" sz="2800" b="1" dirty="0">
                <a:latin typeface="Comic Sans MS" panose="030F0702030302020204" pitchFamily="66" charset="0"/>
              </a:rPr>
              <a:t>a finished dress,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brick or nail toward</a:t>
            </a:r>
            <a:r>
              <a:rPr lang="en-US" sz="2800" b="1" dirty="0">
                <a:latin typeface="Comic Sans MS" panose="030F0702030302020204" pitchFamily="66" charset="0"/>
              </a:rPr>
              <a:t> a house you can live in, </a:t>
            </a:r>
            <a:r>
              <a:rPr lang="en-US" sz="2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each mistake toward knowing how to do things right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1149" y="116559"/>
            <a:ext cx="3151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Practice: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6" y="1071249"/>
            <a:ext cx="119678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DIRECTIONS: </a:t>
            </a:r>
            <a:endParaRPr lang="en-US" sz="2800" b="1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Label 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each </a:t>
            </a:r>
            <a:r>
              <a:rPr lang="en-US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passage: 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positive, negative, or neutral tone.  </a:t>
            </a:r>
            <a:endParaRPr lang="en-US" sz="2800" b="1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Then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, label each answer choice with +, -, or n.  </a:t>
            </a:r>
            <a:endParaRPr lang="en-US" sz="2800" b="1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Narrow 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down choices, and circle the letter of the word that most clearly expresses the tone in each passage. </a:t>
            </a:r>
            <a:endParaRPr lang="en-US" sz="2800" b="1" dirty="0" smtClean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Lastly</a:t>
            </a:r>
            <a:r>
              <a:rPr lang="en-US" sz="28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, highlight 2 clues in the passage that led you to your choice.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0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e practice1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4390" r="26655" b="41805"/>
          <a:stretch/>
        </p:blipFill>
        <p:spPr>
          <a:xfrm>
            <a:off x="215153" y="389964"/>
            <a:ext cx="11856887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8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</TotalTime>
  <Words>545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Berlin Sans FB Demi</vt:lpstr>
      <vt:lpstr>Century Gothic</vt:lpstr>
      <vt:lpstr>Comic Sans MS</vt:lpstr>
      <vt:lpstr>Mesh</vt:lpstr>
      <vt:lpstr>TONE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TONE</dc:title>
  <dc:creator>Colleen Remar</dc:creator>
  <cp:lastModifiedBy>Colleen Remar</cp:lastModifiedBy>
  <cp:revision>7</cp:revision>
  <dcterms:created xsi:type="dcterms:W3CDTF">2018-04-24T00:53:45Z</dcterms:created>
  <dcterms:modified xsi:type="dcterms:W3CDTF">2018-04-24T01:42:58Z</dcterms:modified>
</cp:coreProperties>
</file>